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1"/>
  </p:notesMasterIdLst>
  <p:handoutMasterIdLst>
    <p:handoutMasterId r:id="rId32"/>
  </p:handoutMasterIdLst>
  <p:sldIdLst>
    <p:sldId id="256" r:id="rId5"/>
    <p:sldId id="917" r:id="rId6"/>
    <p:sldId id="915" r:id="rId7"/>
    <p:sldId id="918" r:id="rId8"/>
    <p:sldId id="923" r:id="rId9"/>
    <p:sldId id="919" r:id="rId10"/>
    <p:sldId id="934" r:id="rId11"/>
    <p:sldId id="933" r:id="rId12"/>
    <p:sldId id="935" r:id="rId13"/>
    <p:sldId id="936" r:id="rId14"/>
    <p:sldId id="932" r:id="rId15"/>
    <p:sldId id="931" r:id="rId16"/>
    <p:sldId id="937" r:id="rId17"/>
    <p:sldId id="938" r:id="rId18"/>
    <p:sldId id="939" r:id="rId19"/>
    <p:sldId id="929" r:id="rId20"/>
    <p:sldId id="930" r:id="rId21"/>
    <p:sldId id="920" r:id="rId22"/>
    <p:sldId id="927" r:id="rId23"/>
    <p:sldId id="928" r:id="rId24"/>
    <p:sldId id="921" r:id="rId25"/>
    <p:sldId id="925" r:id="rId26"/>
    <p:sldId id="926" r:id="rId27"/>
    <p:sldId id="924" r:id="rId28"/>
    <p:sldId id="922" r:id="rId29"/>
    <p:sldId id="261" r:id="rId30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33"/>
    </p:embeddedFont>
    <p:embeddedFont>
      <p:font typeface="경기천년제목 Bold" panose="02020803020101020101" pitchFamily="18" charset="-127"/>
      <p:bold r:id="rId34"/>
    </p:embeddedFont>
    <p:embeddedFont>
      <p:font typeface="경기천년제목 Light" panose="02020403020101020101" pitchFamily="18" charset="-127"/>
      <p:regular r:id="rId35"/>
    </p:embeddedFont>
    <p:embeddedFont>
      <p:font typeface="경기천년제목 Medium" panose="02020603020101020101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C5C3C3"/>
    <a:srgbClr val="004A8D"/>
    <a:srgbClr val="F18D25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5696" autoAdjust="0"/>
  </p:normalViewPr>
  <p:slideViewPr>
    <p:cSldViewPr snapToGrid="0" showGuides="1">
      <p:cViewPr varScale="1">
        <p:scale>
          <a:sx n="152" d="100"/>
          <a:sy n="152" d="100"/>
        </p:scale>
        <p:origin x="1098" y="138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B8E2-9FD2-102C-BE48-3BAF5216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60220-25E2-6728-A86A-258943A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F6A782-F4F1-2479-1418-790BD06B6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0F0D-3551-B81E-DD7D-D821B1A7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0C53-86E6-F196-04B3-BC8DD4DF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6128-7322-0B77-E8B2-62BB98D07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21F15A-6636-49AC-17EF-438C6326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8C9EC-331D-02F1-6FDF-33784C9DC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7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E4E7E-7B76-4C25-182C-AADB50D5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D00B369-E9BD-0416-DD8E-3BB31AFBF8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14E5160-8F8C-326D-CB7D-F6FC8A1F8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DC21C-E7F8-A95E-3FD3-574671D56B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571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F39B4-27DD-1FEC-D411-C64C880E5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A8AF4E-2BD4-2677-9CB8-0DABBAA4C5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9294DE8-8A42-8193-491D-5158FE536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0EC86-AF69-E345-827D-F16355C5F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504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E3FF5-2B38-9471-862E-D6578AB82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1E02C6B-37F0-C37D-F012-A0FFEBF71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FC6E0E-6F5A-DBB3-ADA1-506AA098E8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6A4C5D2-503D-2ECD-0667-7A507CD66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01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80024-AB92-6BA4-C552-9C5072E5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1BAFC-4B41-0FDE-7715-23252A411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1F6622-5FD9-5322-7661-1EF0AEFE8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8DF5-0052-2B0B-5CEA-9A029A30F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70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EFCA-38B8-65E5-A455-067A7EBF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C92A1B-F673-DBDA-C49B-BC98D99A6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50A7D5-F359-D994-9F40-F63AA9808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BDE45-1C1E-A4BD-EA52-4CC6DBCAD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75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A11A-EF96-10A6-E53E-276A69DA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794AE3-0DFE-DEE2-B80F-BEEA2045A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746626-0F13-3EFC-609C-72B53CFE0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81540-80E5-3490-7EC5-9D31E06CC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B38F-855B-C942-4EC4-CCF57F76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AF1A4-7A06-714E-6822-B0FA791D5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5E7F68-CAEA-617C-3FF9-040A8C23A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502A6-B3D2-93E2-1844-FAA6D9AFC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04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DD5E-6243-822E-CF25-D2EA3D0B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3A970F-672C-F52B-257E-12845CC2C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98D90-8B12-D6E6-DEA9-1BC17D00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444C8-100D-0F56-F355-CC56DE07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87D3-3563-7CBF-A928-CE998A0F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A9EAF-3115-12CD-624A-DD498682C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9650E-43BE-9A00-A582-28B6D63AF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212CD-5EFB-F1BD-E88E-21A2E2113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13A-2644-639E-4E0B-87363A67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B824CD-729B-EC50-1255-E73B0E3E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AA5A4-7ED4-82C9-C441-65A90E96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B627-9A26-A4E8-961F-9B40A6C3C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4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CEC1-3DF9-AFCC-F0E0-587A9BE6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ACE42-AD8B-1722-C007-14131292E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11D64-F4DD-E07B-FAA0-3A7D8D58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4395F-A249-87BC-84A5-5A6518DA6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4DC6-C6A8-E7EA-C264-42AB8E79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BCEC9-CFB2-CBFC-F0F6-37B1E6722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0628E4-B1EC-30EF-94F2-418925CE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42C7A-833E-0515-B770-EBD992A24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5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lobalsolaratlas.info/global-pv-potential-study" TargetMode="External"/><Relationship Id="rId5" Type="http://schemas.openxmlformats.org/officeDocument/2006/relationships/hyperlink" Target="https://power.larc.nasa.gov/data-access-viewer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18A03-FFE4-9B9E-449C-54C4270E8049}"/>
              </a:ext>
            </a:extLst>
          </p:cNvPr>
          <p:cNvSpPr/>
          <p:nvPr/>
        </p:nvSpPr>
        <p:spPr>
          <a:xfrm>
            <a:off x="1052014" y="423683"/>
            <a:ext cx="9223571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이론적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기술적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시장 한 슬라이드씩</a:t>
            </a:r>
            <a:endParaRPr lang="en-US" altLang="ko-KR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수치 차이에 대한 이유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정보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등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)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6839-040F-A50D-07D7-B2FEE98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47DD1-B76F-BD30-0F5A-0F0A651CC1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F982D-8BAA-281C-DE9F-C88E92A8CE1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B0FBC4-DC43-F8C9-2FBB-FC392E8860DE}"/>
              </a:ext>
            </a:extLst>
          </p:cNvPr>
          <p:cNvGrpSpPr/>
          <p:nvPr/>
        </p:nvGrpSpPr>
        <p:grpSpPr>
          <a:xfrm>
            <a:off x="181884" y="1484687"/>
            <a:ext cx="6047466" cy="4230313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54B8B1-78C2-4BB2-CE62-D44C45FC977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9AD85A-C999-0AC1-4872-1A4F78E8783B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EE209BD-7B75-6077-F91D-A08160C56754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C6AF2-0ABB-DF03-38DE-C7ACCFEE38F0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고재경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외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520FE-CFDC-6E27-70EB-FA7BA726D9BF}"/>
              </a:ext>
            </a:extLst>
          </p:cNvPr>
          <p:cNvSpPr txBox="1"/>
          <p:nvPr/>
        </p:nvSpPr>
        <p:spPr>
          <a:xfrm>
            <a:off x="181884" y="1673570"/>
            <a:ext cx="604727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면적 기반으로 경기도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태양광 구분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단위면적당 설치가능 용량 계수 적용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 요인과 설치 면적비중에 따라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시나리오를 구성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규제요인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기준안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설치면적별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’)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18.1TWh,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22.8TWh,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36.4TWh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53E58C-62D8-E5F2-F960-D689E566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55" y="1554480"/>
            <a:ext cx="2778720" cy="403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99D9B-44F8-0A31-C1B3-42BF30D27EAD}"/>
              </a:ext>
            </a:extLst>
          </p:cNvPr>
          <p:cNvSpPr txBox="1"/>
          <p:nvPr/>
        </p:nvSpPr>
        <p:spPr>
          <a:xfrm>
            <a:off x="7223345" y="6601819"/>
            <a:ext cx="4844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 탈탄소화를 위한 재생에너지 전환 로드맵 연구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2023-29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정책연구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61A3B-011E-AA51-412C-E768507688D9}"/>
              </a:ext>
            </a:extLst>
          </p:cNvPr>
          <p:cNvSpPr txBox="1"/>
          <p:nvPr/>
        </p:nvSpPr>
        <p:spPr>
          <a:xfrm>
            <a:off x="2604463" y="5443968"/>
            <a:ext cx="3624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Note: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 [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4-8]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설비이용률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15%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가정하여 계산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55E04E1-3D4F-40F6-B074-7D0E2DD7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623"/>
          <a:stretch/>
        </p:blipFill>
        <p:spPr>
          <a:xfrm>
            <a:off x="6581470" y="1554480"/>
            <a:ext cx="2508690" cy="2482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77417-A612-2A4C-62A2-73C63DA32DB3}"/>
              </a:ext>
            </a:extLst>
          </p:cNvPr>
          <p:cNvSpPr txBox="1"/>
          <p:nvPr/>
        </p:nvSpPr>
        <p:spPr>
          <a:xfrm>
            <a:off x="6662804" y="115741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EF0B786-A212-C00B-79CF-27B4872F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23"/>
          <a:stretch/>
        </p:blipFill>
        <p:spPr>
          <a:xfrm>
            <a:off x="6562670" y="4036990"/>
            <a:ext cx="2508690" cy="2482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5B5808-1BF3-4E1C-EC67-AD21F283579C}"/>
              </a:ext>
            </a:extLst>
          </p:cNvPr>
          <p:cNvSpPr txBox="1"/>
          <p:nvPr/>
        </p:nvSpPr>
        <p:spPr>
          <a:xfrm>
            <a:off x="9505804" y="116187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면적 산정 기준</a:t>
            </a:r>
          </a:p>
        </p:txBody>
      </p:sp>
    </p:spTree>
    <p:extLst>
      <p:ext uri="{BB962C8B-B14F-4D97-AF65-F5344CB8AC3E}">
        <p14:creationId xmlns:p14="http://schemas.microsoft.com/office/powerpoint/2010/main" val="38088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474F-E112-F302-C825-0B96F1E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764C0-20E2-327C-F861-C2FC1E58931F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8AC5B-1494-75D9-A82C-51D0666019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66C3D2-9D78-ECEB-5032-864CB0E2E088}"/>
              </a:ext>
            </a:extLst>
          </p:cNvPr>
          <p:cNvGrpSpPr/>
          <p:nvPr/>
        </p:nvGrpSpPr>
        <p:grpSpPr>
          <a:xfrm>
            <a:off x="181884" y="1370387"/>
            <a:ext cx="11229065" cy="587953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4E2496-7BDC-4B1A-9EB3-2A880931065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8D7E9F-352A-541C-47A9-06083BC1D5A8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01551E-03BD-9B0C-8A14-8CB403B6CC6C}"/>
              </a:ext>
            </a:extLst>
          </p:cNvPr>
          <p:cNvSpPr/>
          <p:nvPr/>
        </p:nvSpPr>
        <p:spPr>
          <a:xfrm>
            <a:off x="537278" y="11843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03AC6-FC81-DB32-0420-C0CCEECEAB8D}"/>
              </a:ext>
            </a:extLst>
          </p:cNvPr>
          <p:cNvSpPr txBox="1"/>
          <p:nvPr/>
        </p:nvSpPr>
        <p:spPr>
          <a:xfrm>
            <a:off x="473030" y="11479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 비교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61DA2-79DB-AE43-8B17-81E466637202}"/>
              </a:ext>
            </a:extLst>
          </p:cNvPr>
          <p:cNvSpPr txBox="1"/>
          <p:nvPr/>
        </p:nvSpPr>
        <p:spPr>
          <a:xfrm>
            <a:off x="181883" y="1559270"/>
            <a:ext cx="11229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기후플랫폼과 선행연구간 종합적인 비교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F9EE85-03D5-150B-6EA0-8F06BA33A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242534"/>
              </p:ext>
            </p:extLst>
          </p:nvPr>
        </p:nvGraphicFramePr>
        <p:xfrm>
          <a:off x="205782" y="2144411"/>
          <a:ext cx="11102298" cy="4389120"/>
        </p:xfrm>
        <a:graphic>
          <a:graphicData uri="http://schemas.openxmlformats.org/drawingml/2006/table">
            <a:tbl>
              <a:tblPr/>
              <a:tblGrid>
                <a:gridCol w="87208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68457699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61168155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8417404"/>
                    </a:ext>
                  </a:extLst>
                </a:gridCol>
                <a:gridCol w="1718676">
                  <a:extLst>
                    <a:ext uri="{9D8B030D-6E8A-4147-A177-3AD203B41FA5}">
                      <a16:colId xmlns:a16="http://schemas.microsoft.com/office/drawing/2014/main" val="3155497839"/>
                    </a:ext>
                  </a:extLst>
                </a:gridCol>
              </a:tblGrid>
              <a:tr h="2057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백서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자원지도 분석시스템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2018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2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대상지역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 229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내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54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분석기능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편입면적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규제요인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읍면동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편입면적 분석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분석결과 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유형구분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산정 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가정</a:t>
                      </a:r>
                      <a:endParaRPr lang="en-US" altLang="ko-KR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및</a:t>
                      </a:r>
                      <a:endParaRPr lang="en-US" altLang="ko-KR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131.1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55.4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90.7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66.7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77.1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86.0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140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160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28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 규제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 규제를 적용하는 요인은 같으나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활용하는 데이터에는 차이가 존재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행정구역별 </a:t>
                      </a:r>
                      <a:r>
                        <a:rPr lang="ko-KR" altLang="en-US" sz="900" spc="-100" baseline="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지목별</a:t>
                      </a:r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국토이용 현황 데이터</a:t>
                      </a:r>
                      <a:endParaRPr lang="en-US" altLang="ko-KR" sz="900" spc="-100" baseline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spc="-100" baseline="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도로명 주소 건물 데이터 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476353"/>
                  </a:ext>
                </a:extLst>
              </a:tr>
              <a:tr h="166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확인 불가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36.2TWh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47.4TWh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 ~ 36.4 TWh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22.8TWh)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URL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https://kier-solar.org/user/potential/energy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https://www.knrec.or.kr/biz/pds/pds/view.do?no=326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https://www.knrec.or.kr/biz/pds/pds/view.do?no=291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https://www.gri.re.kr/web/contents/resreport.do?schM=view&amp;schPrjType=ALL&amp;schProjectNo=20230061&amp;schBookResultNo=15296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89531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431DA6-A506-9172-DBF1-E11C1ED0FD1E}"/>
              </a:ext>
            </a:extLst>
          </p:cNvPr>
          <p:cNvSpPr txBox="1"/>
          <p:nvPr/>
        </p:nvSpPr>
        <p:spPr>
          <a:xfrm>
            <a:off x="2138815" y="-93072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https://kier-solar.org/user/potential/energy</a:t>
            </a:r>
          </a:p>
        </p:txBody>
      </p:sp>
    </p:spTree>
    <p:extLst>
      <p:ext uri="{BB962C8B-B14F-4D97-AF65-F5344CB8AC3E}">
        <p14:creationId xmlns:p14="http://schemas.microsoft.com/office/powerpoint/2010/main" val="241656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0C61-31D7-E406-2F2C-2D03F59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D0992-06C5-49CA-1342-38CA9299A0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이론적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A470-F6CF-11BE-6103-FF717F2A287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CF822A-F3B1-90C5-1FD6-28F1D6B92456}"/>
              </a:ext>
            </a:extLst>
          </p:cNvPr>
          <p:cNvGrpSpPr/>
          <p:nvPr/>
        </p:nvGrpSpPr>
        <p:grpSpPr>
          <a:xfrm>
            <a:off x="995656" y="4697705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E2DD0C-B69C-C442-D3E2-7C99CC41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9CA46-3C44-8DDD-5DD5-14103D18A762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BCAB3-6544-F804-D17A-496CFF1FF248}"/>
              </a:ext>
            </a:extLst>
          </p:cNvPr>
          <p:cNvGrpSpPr/>
          <p:nvPr/>
        </p:nvGrpSpPr>
        <p:grpSpPr>
          <a:xfrm>
            <a:off x="1023062" y="5095479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4E2F75-5228-FB37-E982-8986DCD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E98D8-305F-E130-FDEF-37854DC9CF79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0698B83-4A88-0FC2-89F8-3083B967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906968" y="5197051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70D9FE-32DA-BE42-80AA-0FA780DFC3C8}"/>
              </a:ext>
            </a:extLst>
          </p:cNvPr>
          <p:cNvGrpSpPr/>
          <p:nvPr/>
        </p:nvGrpSpPr>
        <p:grpSpPr>
          <a:xfrm>
            <a:off x="972072" y="5571243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A9E43F-82CC-EC39-ED12-CD65A83FB9EA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6BCF7A-BDB5-5C24-DED5-3820BD65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762E03-D6F3-A78F-5743-32CA5EAA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D99C8A-794A-E207-CD7B-3A069456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4581" y="3900429"/>
            <a:ext cx="1928856" cy="58630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03B95B70-6DCF-87D1-861A-761D32986AC4}"/>
              </a:ext>
            </a:extLst>
          </p:cNvPr>
          <p:cNvGrpSpPr/>
          <p:nvPr/>
        </p:nvGrpSpPr>
        <p:grpSpPr>
          <a:xfrm>
            <a:off x="181884" y="1484687"/>
            <a:ext cx="11537085" cy="1756661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3E10D0A-26BF-E90E-44BE-F18B1E53A835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B698C17E-7CBC-2F2C-8C6C-1D580E20FD49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B65EC8E-311E-BAAA-F7C0-49F2F446F7C3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F59047-B710-B518-EA4A-48A2FD71489B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3557C-4264-1C28-1A72-2220C7F6DAE8}"/>
              </a:ext>
            </a:extLst>
          </p:cNvPr>
          <p:cNvSpPr txBox="1"/>
          <p:nvPr/>
        </p:nvSpPr>
        <p:spPr>
          <a:xfrm>
            <a:off x="181884" y="1677641"/>
            <a:ext cx="11210016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육상 전 면적에 입사되는 태양복사에너지를 완전히 활용할 때 얻을 수 있는 에너지양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에너지기술연구원에서 제공하는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1,500m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 기반 수평면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이하 일사량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 활용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역거리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가중법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적용 후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100m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해상도로 고도화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산정식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 면적에 입사되는 일사량의 합계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A00BAD-5B39-F883-C931-024BF959844E}"/>
              </a:ext>
            </a:extLst>
          </p:cNvPr>
          <p:cNvSpPr txBox="1"/>
          <p:nvPr/>
        </p:nvSpPr>
        <p:spPr>
          <a:xfrm>
            <a:off x="2000129" y="3485947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A52B01-9F7D-6949-10EE-07968FF57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9E351B-764F-03B7-1076-6A8BAF025329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기술적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0F11D-0D46-A506-AF96-A57A8F6CC4C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D40F03-ADA4-A842-77E3-32AC861DC9E7}"/>
              </a:ext>
            </a:extLst>
          </p:cNvPr>
          <p:cNvGrpSpPr/>
          <p:nvPr/>
        </p:nvGrpSpPr>
        <p:grpSpPr>
          <a:xfrm>
            <a:off x="181884" y="1484688"/>
            <a:ext cx="11322481" cy="1396090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BA2731D-B727-0CE3-FD9B-921EAA88AA3A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CA8EC53-AD7E-D953-7429-573BE9D2198B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2104477-DDEA-A27D-77A8-60842C3C37AA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3B0E63-82BB-E5BF-4B7C-CF1F1B9A99F1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E8BA6E-B493-9C66-F008-CEF2A230EB17}"/>
              </a:ext>
            </a:extLst>
          </p:cNvPr>
          <p:cNvSpPr txBox="1"/>
          <p:nvPr/>
        </p:nvSpPr>
        <p:spPr>
          <a:xfrm>
            <a:off x="181884" y="1677641"/>
            <a:ext cx="1121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설비효율 등의 기술적 제약을 반영하고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지리적으로 극복 불가능한 지역을 제외할 경우 활용할 수 있는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모듈 효율과 부지 대비 모듈 면적 고려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하천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경사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20˚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등급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1B73B5-5585-A0A8-DA5A-4D878E13E9CB}"/>
              </a:ext>
            </a:extLst>
          </p:cNvPr>
          <p:cNvSpPr txBox="1"/>
          <p:nvPr/>
        </p:nvSpPr>
        <p:spPr>
          <a:xfrm>
            <a:off x="1667119" y="4618750"/>
            <a:ext cx="25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3F65B2-99C7-8884-1376-DF0BD1D469F0}"/>
              </a:ext>
            </a:extLst>
          </p:cNvPr>
          <p:cNvSpPr txBox="1"/>
          <p:nvPr/>
        </p:nvSpPr>
        <p:spPr>
          <a:xfrm>
            <a:off x="1650320" y="494339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2FE50A-00C6-5CD6-FFD5-8E8930B2C7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65905" y="5005445"/>
            <a:ext cx="65404" cy="1517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CA23AB-01A0-9272-7E29-239207A6D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9363" y="3451494"/>
            <a:ext cx="3755502" cy="873957"/>
          </a:xfrm>
          <a:prstGeom prst="rect">
            <a:avLst/>
          </a:prstGeom>
        </p:spPr>
      </p:pic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2F846185-8008-85F6-454F-977796585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35925"/>
              </p:ext>
            </p:extLst>
          </p:nvPr>
        </p:nvGraphicFramePr>
        <p:xfrm>
          <a:off x="6549102" y="3409521"/>
          <a:ext cx="4677876" cy="2662126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1667050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2131526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 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환경부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세분류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토지피복지도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산림지역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환경부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세분류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토지피복지도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대분류 수역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</a:t>
                      </a:r>
                      <a:endParaRPr lang="ko-KR" altLang="en-US" sz="900" b="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경기연구원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0.5m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급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DEM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(2024)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모듈 효율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공통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8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 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032731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부지 대비 모듈 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33.3%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25% 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2406594"/>
                  </a:ext>
                </a:extLst>
              </a:tr>
            </a:tbl>
          </a:graphicData>
        </a:graphic>
      </p:graphicFrame>
      <p:pic>
        <p:nvPicPr>
          <p:cNvPr id="33" name="그림 32">
            <a:extLst>
              <a:ext uri="{FF2B5EF4-FFF2-40B4-BE49-F238E27FC236}">
                <a16:creationId xmlns:a16="http://schemas.microsoft.com/office/drawing/2014/main" id="{BA216D75-1FD7-B43F-A10A-411D5FF4AC1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5258" r="91886" b="58585"/>
          <a:stretch/>
        </p:blipFill>
        <p:spPr>
          <a:xfrm>
            <a:off x="1430483" y="4632040"/>
            <a:ext cx="265115" cy="19888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8EB4CD85-EC2D-F55A-88B6-70FB126E4D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556" t="14487" r="72675" b="52817"/>
          <a:stretch/>
        </p:blipFill>
        <p:spPr>
          <a:xfrm>
            <a:off x="1507114" y="4932050"/>
            <a:ext cx="188484" cy="24860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FF4795AF-642A-781C-90BC-193A7C8314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0418" t="20166" b="55350"/>
          <a:stretch/>
        </p:blipFill>
        <p:spPr>
          <a:xfrm>
            <a:off x="1414182" y="6030850"/>
            <a:ext cx="281416" cy="16731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98B5FB98-4C58-93AE-4623-D8457B2CD7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1433" t="13846" r="52290" b="53729"/>
          <a:stretch/>
        </p:blipFill>
        <p:spPr>
          <a:xfrm>
            <a:off x="1490502" y="5337898"/>
            <a:ext cx="205096" cy="24653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DD8B8A1-E09C-C8BF-F9BA-F70ED95ECA70}"/>
              </a:ext>
            </a:extLst>
          </p:cNvPr>
          <p:cNvSpPr txBox="1"/>
          <p:nvPr/>
        </p:nvSpPr>
        <p:spPr>
          <a:xfrm>
            <a:off x="1650320" y="535965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이론적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57C7AA9-0D02-768A-0FCF-220EBF9145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65905" y="5415397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E6EF1641-983D-0480-FE99-F2F56320B644}"/>
              </a:ext>
            </a:extLst>
          </p:cNvPr>
          <p:cNvGrpSpPr/>
          <p:nvPr/>
        </p:nvGrpSpPr>
        <p:grpSpPr>
          <a:xfrm>
            <a:off x="687934" y="5656764"/>
            <a:ext cx="4350725" cy="279518"/>
            <a:chOff x="360012" y="5842753"/>
            <a:chExt cx="4350725" cy="279518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B8358E11-C11A-8C5D-E211-007252A8B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53682" t="17573" r="15477" b="49294"/>
            <a:stretch/>
          </p:blipFill>
          <p:spPr>
            <a:xfrm>
              <a:off x="360012" y="5842753"/>
              <a:ext cx="1007664" cy="251916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41C3C60-F5AF-DBEA-1412-0F56AE58EA7E}"/>
                </a:ext>
              </a:extLst>
            </p:cNvPr>
            <p:cNvSpPr txBox="1"/>
            <p:nvPr/>
          </p:nvSpPr>
          <p:spPr>
            <a:xfrm>
              <a:off x="1322398" y="5860661"/>
              <a:ext cx="33883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부지 대비 모듈 면적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80875B7D-2B93-C411-B430-3E13413E9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2037983" y="5932348"/>
              <a:ext cx="65404" cy="15178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7271C28-A6A6-0A7F-C8A8-D486A03AD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2731913" y="5911690"/>
              <a:ext cx="90110" cy="16484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33716D71-A9A4-D2A0-728D-9F1366216C27}"/>
              </a:ext>
            </a:extLst>
          </p:cNvPr>
          <p:cNvSpPr txBox="1"/>
          <p:nvPr/>
        </p:nvSpPr>
        <p:spPr>
          <a:xfrm>
            <a:off x="1650321" y="5988306"/>
            <a:ext cx="119855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모듈 효율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AD0E98F8-CFD0-D85B-E192-912B834F5D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508" t="79602" r="48022"/>
          <a:stretch/>
        </p:blipFill>
        <p:spPr>
          <a:xfrm>
            <a:off x="476185" y="6301940"/>
            <a:ext cx="1219413" cy="17826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7E6FCDBC-727F-940D-107B-EB59891B95DE}"/>
              </a:ext>
            </a:extLst>
          </p:cNvPr>
          <p:cNvSpPr txBox="1"/>
          <p:nvPr/>
        </p:nvSpPr>
        <p:spPr>
          <a:xfrm>
            <a:off x="1650320" y="6265109"/>
            <a:ext cx="179286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 제약이 있는 지역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7C216-2A76-7DCF-D683-85980C4F70EA}"/>
              </a:ext>
            </a:extLst>
          </p:cNvPr>
          <p:cNvSpPr txBox="1"/>
          <p:nvPr/>
        </p:nvSpPr>
        <p:spPr>
          <a:xfrm>
            <a:off x="7569953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 및 기술적 제약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49B09-D66A-D86C-F8B6-F3F349EE86E7}"/>
              </a:ext>
            </a:extLst>
          </p:cNvPr>
          <p:cNvSpPr txBox="1"/>
          <p:nvPr/>
        </p:nvSpPr>
        <p:spPr>
          <a:xfrm>
            <a:off x="2000129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06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2DA77-9775-0BF7-EC52-722E9970DE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81F299-CCBA-601A-6891-E838A169E94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34D458-B270-2969-C6E3-84383545AE8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718B3758-75FB-EFCB-C019-5ACBEE8D8EBE}"/>
              </a:ext>
            </a:extLst>
          </p:cNvPr>
          <p:cNvGrpSpPr/>
          <p:nvPr/>
        </p:nvGrpSpPr>
        <p:grpSpPr>
          <a:xfrm>
            <a:off x="181884" y="1484687"/>
            <a:ext cx="11322481" cy="1401883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9AC6FA-2185-2A5F-8136-5FD8DEB0BEBC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2F8001F-5933-7A33-568D-E49DE5DE7C43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8159C66-60B7-17E0-7CFC-9C2C9F28C96B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15E020-6B19-6014-3544-86A7BA3F61B7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A34E11-AC54-2E19-675C-9D79FDBD8A2D}"/>
              </a:ext>
            </a:extLst>
          </p:cNvPr>
          <p:cNvSpPr txBox="1"/>
          <p:nvPr/>
        </p:nvSpPr>
        <p:spPr>
          <a:xfrm>
            <a:off x="181884" y="1677641"/>
            <a:ext cx="1121001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정부의 지원정책과 규제정책을 반영할 때 현 시점에서 활용할 수 있는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정부 정책으로 인해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설치가 불가능한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제약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발전단가와 판매단가를 고려하여 경제성이 없는 지역 제외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D6FEA8E-7645-6FCD-C663-1F1A478D82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5999399"/>
              </p:ext>
            </p:extLst>
          </p:nvPr>
        </p:nvGraphicFramePr>
        <p:xfrm>
          <a:off x="6266267" y="3429000"/>
          <a:ext cx="4677876" cy="2715158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3331090892"/>
                    </a:ext>
                  </a:extLst>
                </a:gridCol>
                <a:gridCol w="2858371">
                  <a:extLst>
                    <a:ext uri="{9D8B030D-6E8A-4147-A177-3AD203B41FA5}">
                      <a16:colId xmlns:a16="http://schemas.microsoft.com/office/drawing/2014/main" val="1489798598"/>
                    </a:ext>
                  </a:extLst>
                </a:gridCol>
                <a:gridCol w="940205">
                  <a:extLst>
                    <a:ext uri="{9D8B030D-6E8A-4147-A177-3AD203B41FA5}">
                      <a16:colId xmlns:a16="http://schemas.microsoft.com/office/drawing/2014/main" val="3196553397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635670"/>
                  </a:ext>
                </a:extLst>
              </a:tr>
              <a:tr h="299720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용도지역지구정보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5644590"/>
                  </a:ext>
                </a:extLst>
              </a:tr>
              <a:tr h="4085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문화재지역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문화재보호구역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등록문화재 지역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613612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375797"/>
                  </a:ext>
                </a:extLst>
              </a:tr>
              <a:tr h="2997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생태자연도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별도관리구역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246941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농업진흥지역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0725430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제약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SMP: 131.1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(2020~2024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REC: 56.5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(2020~2024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  <a:endParaRPr lang="ko-KR" altLang="en-US" sz="900" b="0" kern="0" spc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828577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>
                      <a:noFill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LCOE: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공시지가와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유형별 기술비용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 따라 산정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9487035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7255DA3-1FBC-FACC-F5B1-504810F76E03}"/>
              </a:ext>
            </a:extLst>
          </p:cNvPr>
          <p:cNvSpPr txBox="1"/>
          <p:nvPr/>
        </p:nvSpPr>
        <p:spPr>
          <a:xfrm>
            <a:off x="1601857" y="4711984"/>
            <a:ext cx="2535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시장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3605B-097F-0B54-F256-C78C0BAE1790}"/>
              </a:ext>
            </a:extLst>
          </p:cNvPr>
          <p:cNvSpPr txBox="1"/>
          <p:nvPr/>
        </p:nvSpPr>
        <p:spPr>
          <a:xfrm>
            <a:off x="1601857" y="5573770"/>
            <a:ext cx="40863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발전원가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(Levelized Cost Of Electricity )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6A352A-1911-A723-EC19-A43092D61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22205" y="5635093"/>
            <a:ext cx="65404" cy="1517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90FFEF2-48D3-D1CD-A28D-391C48CE48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4" t="10493" r="82515" b="65552"/>
          <a:stretch/>
        </p:blipFill>
        <p:spPr>
          <a:xfrm>
            <a:off x="1281167" y="4702051"/>
            <a:ext cx="372066" cy="26161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0F5A4A-F82C-DFA4-A2B9-744EBE3384BC}"/>
              </a:ext>
            </a:extLst>
          </p:cNvPr>
          <p:cNvSpPr txBox="1"/>
          <p:nvPr/>
        </p:nvSpPr>
        <p:spPr>
          <a:xfrm>
            <a:off x="1597794" y="4987318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개별격자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  )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의 기술적 </a:t>
            </a:r>
            <a:r>
              <a:rPr lang="ko-KR" altLang="en-US" sz="11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(GWh)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9BBFA52-5373-0347-0490-C18019F6A1C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556" t="14487" r="72675" b="52817"/>
          <a:stretch/>
        </p:blipFill>
        <p:spPr>
          <a:xfrm>
            <a:off x="1454588" y="4975970"/>
            <a:ext cx="188484" cy="248602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C2CFF3CF-3E5B-1249-B6A6-7DA7ABDC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2315062" y="5042060"/>
            <a:ext cx="65404" cy="151789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030F432F-FC92-0D19-E320-06101D4F7A3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0429" t="64529" r="2815" b="19349"/>
          <a:stretch/>
        </p:blipFill>
        <p:spPr>
          <a:xfrm>
            <a:off x="207147" y="5327800"/>
            <a:ext cx="1443038" cy="1760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64C1872-9953-F17A-4BAF-C0E6ADAB1317}"/>
              </a:ext>
            </a:extLst>
          </p:cNvPr>
          <p:cNvSpPr txBox="1"/>
          <p:nvPr/>
        </p:nvSpPr>
        <p:spPr>
          <a:xfrm>
            <a:off x="1597794" y="5285027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정책적 제약이 있는 지역</a:t>
            </a:r>
            <a:endParaRPr lang="en-US" altLang="ko-KR" sz="11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39B63396-3EA2-D672-4590-FCAB4E58F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154" y="3506338"/>
            <a:ext cx="2117026" cy="1092116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FD40C243-5528-3F76-4A83-2675AC26882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796" t="81363" r="60983"/>
          <a:stretch/>
        </p:blipFill>
        <p:spPr>
          <a:xfrm>
            <a:off x="1054850" y="5595481"/>
            <a:ext cx="576262" cy="203538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696A6A6C-4401-587E-45AA-F918C814F2B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0870" t="80927" r="27568" b="3777"/>
          <a:stretch/>
        </p:blipFill>
        <p:spPr>
          <a:xfrm>
            <a:off x="1168529" y="5909709"/>
            <a:ext cx="456462" cy="167054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2C4F2D6B-51AB-AC8A-4A5B-264CF5F0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601" t="81363" b="4059"/>
          <a:stretch/>
        </p:blipFill>
        <p:spPr>
          <a:xfrm>
            <a:off x="1169194" y="6247864"/>
            <a:ext cx="410692" cy="159209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F872E29C-BF73-7E4A-A679-0EE5BE2EF532}"/>
              </a:ext>
            </a:extLst>
          </p:cNvPr>
          <p:cNvSpPr txBox="1"/>
          <p:nvPr/>
        </p:nvSpPr>
        <p:spPr>
          <a:xfrm>
            <a:off x="1597794" y="5868014"/>
            <a:ext cx="26757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계통한계가격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(System Marginal Price)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FB60DA2-55CE-FE6B-C65B-DDF420BD876F}"/>
              </a:ext>
            </a:extLst>
          </p:cNvPr>
          <p:cNvSpPr txBox="1"/>
          <p:nvPr/>
        </p:nvSpPr>
        <p:spPr>
          <a:xfrm>
            <a:off x="1597794" y="6200104"/>
            <a:ext cx="3674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defTabSz="457200" latinLnBrk="0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공급인증서 </a:t>
            </a:r>
            <a:r>
              <a:rPr lang="en-US" altLang="ko-KR" sz="11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(Renewable Energy Certificate)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5D9AD2-7B9C-1C4F-0F64-3E68336DB693}"/>
              </a:ext>
            </a:extLst>
          </p:cNvPr>
          <p:cNvSpPr txBox="1"/>
          <p:nvPr/>
        </p:nvSpPr>
        <p:spPr>
          <a:xfrm>
            <a:off x="2000129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881D8E-7A6A-B780-F47F-9B27E8EC1792}"/>
              </a:ext>
            </a:extLst>
          </p:cNvPr>
          <p:cNvSpPr txBox="1"/>
          <p:nvPr/>
        </p:nvSpPr>
        <p:spPr>
          <a:xfrm>
            <a:off x="7354097" y="2968840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및 경제적 제약</a:t>
            </a:r>
          </a:p>
        </p:txBody>
      </p:sp>
    </p:spTree>
    <p:extLst>
      <p:ext uri="{BB962C8B-B14F-4D97-AF65-F5344CB8AC3E}">
        <p14:creationId xmlns:p14="http://schemas.microsoft.com/office/powerpoint/2010/main" val="3185718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28BEFB-BF94-6C06-088A-94657474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31A7049-3FE9-2CC3-8184-F6DC1B5A6B8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0DC0C-6DAC-CBDE-A695-B9A7C957318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941F58-D95F-0C85-2256-0474837ED143}"/>
              </a:ext>
            </a:extLst>
          </p:cNvPr>
          <p:cNvGrpSpPr/>
          <p:nvPr/>
        </p:nvGrpSpPr>
        <p:grpSpPr>
          <a:xfrm>
            <a:off x="181884" y="1308115"/>
            <a:ext cx="11322481" cy="601222"/>
            <a:chOff x="181885" y="1484687"/>
            <a:chExt cx="3635734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A6C4A0B-5721-8A9C-9715-E26E60AE48E5}"/>
                </a:ext>
              </a:extLst>
            </p:cNvPr>
            <p:cNvSpPr/>
            <p:nvPr/>
          </p:nvSpPr>
          <p:spPr>
            <a:xfrm>
              <a:off x="182244" y="1484688"/>
              <a:ext cx="3635375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9A05FF53-4167-1ED2-E53D-CA9BF7C73B8B}"/>
                </a:ext>
              </a:extLst>
            </p:cNvPr>
            <p:cNvSpPr/>
            <p:nvPr/>
          </p:nvSpPr>
          <p:spPr>
            <a:xfrm>
              <a:off x="181885" y="1484687"/>
              <a:ext cx="3635374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962168B-3959-73EB-6147-A48A03828518}"/>
              </a:ext>
            </a:extLst>
          </p:cNvPr>
          <p:cNvSpPr/>
          <p:nvPr/>
        </p:nvSpPr>
        <p:spPr>
          <a:xfrm>
            <a:off x="537278" y="1122043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4E6BDA-17B9-A5DA-F670-FC6978C0ACCB}"/>
              </a:ext>
            </a:extLst>
          </p:cNvPr>
          <p:cNvSpPr txBox="1"/>
          <p:nvPr/>
        </p:nvSpPr>
        <p:spPr>
          <a:xfrm>
            <a:off x="473030" y="1085682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균등화 발전단가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020451-F4BA-07EE-D622-8B8A09AA3DB9}"/>
              </a:ext>
            </a:extLst>
          </p:cNvPr>
          <p:cNvSpPr txBox="1"/>
          <p:nvPr/>
        </p:nvSpPr>
        <p:spPr>
          <a:xfrm>
            <a:off x="181884" y="1501068"/>
            <a:ext cx="112100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수명기간 동안 발전소에서 생산된 전력단위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지출된 평균 실질 비용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465A45A-8264-1A2D-5F05-B2471D1DD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3163" y="2844155"/>
            <a:ext cx="3608844" cy="1512112"/>
          </a:xfrm>
          <a:prstGeom prst="rect">
            <a:avLst/>
          </a:prstGeom>
        </p:spPr>
      </p:pic>
      <p:grpSp>
        <p:nvGrpSpPr>
          <p:cNvPr id="70" name="그룹 69">
            <a:extLst>
              <a:ext uri="{FF2B5EF4-FFF2-40B4-BE49-F238E27FC236}">
                <a16:creationId xmlns:a16="http://schemas.microsoft.com/office/drawing/2014/main" id="{7BA92591-AD8E-15B3-3070-57A2EB91B873}"/>
              </a:ext>
            </a:extLst>
          </p:cNvPr>
          <p:cNvGrpSpPr/>
          <p:nvPr/>
        </p:nvGrpSpPr>
        <p:grpSpPr>
          <a:xfrm>
            <a:off x="632415" y="5609100"/>
            <a:ext cx="2145148" cy="261610"/>
            <a:chOff x="4268352" y="4360144"/>
            <a:chExt cx="2145148" cy="2616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EBF9C29-7A0D-DB32-8DC2-DF0C077325AA}"/>
                </a:ext>
              </a:extLst>
            </p:cNvPr>
            <p:cNvSpPr txBox="1"/>
            <p:nvPr/>
          </p:nvSpPr>
          <p:spPr>
            <a:xfrm>
              <a:off x="4369975" y="4360144"/>
              <a:ext cx="204352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재무적 할인율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(discount rate)</a:t>
              </a:r>
            </a:p>
          </p:txBody>
        </p:sp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6ACC0743-22C5-0E64-B959-D1089EFE30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7842" t="21566" r="39585" b="71347"/>
            <a:stretch/>
          </p:blipFill>
          <p:spPr>
            <a:xfrm>
              <a:off x="4268352" y="4427202"/>
              <a:ext cx="105918" cy="122212"/>
            </a:xfrm>
            <a:prstGeom prst="rect">
              <a:avLst/>
            </a:prstGeom>
          </p:spPr>
        </p:pic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FCF51551-B5C1-D993-EAD5-3C6D7CD2C741}"/>
              </a:ext>
            </a:extLst>
          </p:cNvPr>
          <p:cNvGrpSpPr/>
          <p:nvPr/>
        </p:nvGrpSpPr>
        <p:grpSpPr>
          <a:xfrm>
            <a:off x="625199" y="5903344"/>
            <a:ext cx="2520664" cy="261610"/>
            <a:chOff x="4261136" y="4654388"/>
            <a:chExt cx="2520664" cy="26161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761D6B8-CBD7-5955-B971-D26367ECB77D}"/>
                </a:ext>
              </a:extLst>
            </p:cNvPr>
            <p:cNvSpPr txBox="1"/>
            <p:nvPr/>
          </p:nvSpPr>
          <p:spPr>
            <a:xfrm>
              <a:off x="4365912" y="4654388"/>
              <a:ext cx="241588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연간 성능 저하율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(degradation rate)</a:t>
              </a: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9AF61E10-FCBA-48AD-1A7E-706A5CD63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5736" t="35268" r="51361" b="55598"/>
            <a:stretch/>
          </p:blipFill>
          <p:spPr>
            <a:xfrm>
              <a:off x="4261136" y="4698889"/>
              <a:ext cx="104775" cy="138113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635C6C78-AA51-E57F-9DB3-AB61C9CA8438}"/>
              </a:ext>
            </a:extLst>
          </p:cNvPr>
          <p:cNvGrpSpPr/>
          <p:nvPr/>
        </p:nvGrpSpPr>
        <p:grpSpPr>
          <a:xfrm>
            <a:off x="473030" y="4513945"/>
            <a:ext cx="2796703" cy="261610"/>
            <a:chOff x="4108967" y="3264989"/>
            <a:chExt cx="2796703" cy="2616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0B3815D-2985-4CE5-EA5D-110B5D5ADC1C}"/>
                </a:ext>
              </a:extLst>
            </p:cNvPr>
            <p:cNvSpPr txBox="1"/>
            <p:nvPr/>
          </p:nvSpPr>
          <p:spPr>
            <a:xfrm>
              <a:off x="4369975" y="3264989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초기 설비비용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(Capital Cost)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11199AB2-DAC5-BD01-828F-D9325F63F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9950" t="8844" r="70482" b="76559"/>
            <a:stretch/>
          </p:blipFill>
          <p:spPr>
            <a:xfrm>
              <a:off x="4108967" y="3291122"/>
              <a:ext cx="345282" cy="220717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63DB008-DB2B-8582-3FF6-662E1685B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7417" y="3314576"/>
              <a:ext cx="90110" cy="164842"/>
            </a:xfrm>
            <a:prstGeom prst="rect">
              <a:avLst/>
            </a:prstGeom>
          </p:spPr>
        </p:pic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50398C9-8BAD-36D3-863E-75F5CE61E777}"/>
              </a:ext>
            </a:extLst>
          </p:cNvPr>
          <p:cNvGrpSpPr/>
          <p:nvPr/>
        </p:nvGrpSpPr>
        <p:grpSpPr>
          <a:xfrm>
            <a:off x="342122" y="4782425"/>
            <a:ext cx="3959441" cy="268464"/>
            <a:chOff x="3978059" y="3533469"/>
            <a:chExt cx="3959441" cy="2684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EC9C326-BAD3-ED12-DBAA-F0F3ECEFEDB5}"/>
                </a:ext>
              </a:extLst>
            </p:cNvPr>
            <p:cNvSpPr txBox="1"/>
            <p:nvPr/>
          </p:nvSpPr>
          <p:spPr>
            <a:xfrm>
              <a:off x="4365911" y="3540323"/>
              <a:ext cx="357158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),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시점별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연간 운영비용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(Operating Cost)</a:t>
              </a: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098EAA9-4DDF-A4C0-7A4C-050BD20D7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2050" r="45941" b="85403"/>
            <a:stretch/>
          </p:blipFill>
          <p:spPr>
            <a:xfrm>
              <a:off x="3978059" y="3533469"/>
              <a:ext cx="433387" cy="220717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AEC190C8-5DF2-F1F8-B05D-8B858209C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801" t="17354" r="36748" b="76557"/>
            <a:stretch/>
          </p:blipFill>
          <p:spPr>
            <a:xfrm>
              <a:off x="5565178" y="3591662"/>
              <a:ext cx="90110" cy="158374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0AEC3623-65C3-C67F-CDD0-874931528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0274" y="3588707"/>
              <a:ext cx="90110" cy="164842"/>
            </a:xfrm>
            <a:prstGeom prst="rect">
              <a:avLst/>
            </a:prstGeom>
          </p:spPr>
        </p:pic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06A6384B-1C65-8E02-ADD4-54B0FA399F99}"/>
              </a:ext>
            </a:extLst>
          </p:cNvPr>
          <p:cNvGrpSpPr/>
          <p:nvPr/>
        </p:nvGrpSpPr>
        <p:grpSpPr>
          <a:xfrm>
            <a:off x="342122" y="5077091"/>
            <a:ext cx="4181691" cy="261610"/>
            <a:chOff x="3978059" y="3828135"/>
            <a:chExt cx="4181691" cy="261610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98530EB-3034-4596-24CC-D1DBB9A3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8826" t="2375" r="29165" b="85657"/>
            <a:stretch/>
          </p:blipFill>
          <p:spPr>
            <a:xfrm>
              <a:off x="3978059" y="3859735"/>
              <a:ext cx="433387" cy="180976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8783E3E-C998-DBD3-1BBB-471E4305B024}"/>
                </a:ext>
              </a:extLst>
            </p:cNvPr>
            <p:cNvSpPr txBox="1"/>
            <p:nvPr/>
          </p:nvSpPr>
          <p:spPr>
            <a:xfrm>
              <a:off x="4365911" y="3828135"/>
              <a:ext cx="379383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유형별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),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시점별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연간 부지 임대비용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(Land Cost)</a:t>
              </a:r>
            </a:p>
          </p:txBody>
        </p:sp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DF3D580-B0BC-FF78-657C-6B002AB62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1801" t="17354" r="36748" b="76557"/>
            <a:stretch/>
          </p:blipFill>
          <p:spPr>
            <a:xfrm>
              <a:off x="5565178" y="3885071"/>
              <a:ext cx="90110" cy="158374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D512F87-08F1-7230-FED7-78B8E77F5E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82170" t="30617" r="15430" b="50521"/>
            <a:stretch/>
          </p:blipFill>
          <p:spPr>
            <a:xfrm>
              <a:off x="4940274" y="3882116"/>
              <a:ext cx="90110" cy="164842"/>
            </a:xfrm>
            <a:prstGeom prst="rect">
              <a:avLst/>
            </a:prstGeom>
          </p:spPr>
        </p:pic>
      </p:grp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46FBA20F-13BA-C667-3A75-6FF5D133A29B}"/>
              </a:ext>
            </a:extLst>
          </p:cNvPr>
          <p:cNvGrpSpPr/>
          <p:nvPr/>
        </p:nvGrpSpPr>
        <p:grpSpPr>
          <a:xfrm>
            <a:off x="595715" y="6235434"/>
            <a:ext cx="1267448" cy="261610"/>
            <a:chOff x="4231652" y="4986478"/>
            <a:chExt cx="1267448" cy="26161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CC9B56-CC9C-A04A-76B8-61917FDF2C91}"/>
                </a:ext>
              </a:extLst>
            </p:cNvPr>
            <p:cNvSpPr txBox="1"/>
            <p:nvPr/>
          </p:nvSpPr>
          <p:spPr>
            <a:xfrm>
              <a:off x="4365912" y="4986478"/>
              <a:ext cx="113318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수명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(lifetime)</a:t>
              </a:r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225E9DC9-0BFA-B727-DEB2-D2A152B1D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6089" t="3244" r="61470" b="92376"/>
            <a:stretch/>
          </p:blipFill>
          <p:spPr>
            <a:xfrm>
              <a:off x="4231652" y="5046563"/>
              <a:ext cx="163741" cy="123091"/>
            </a:xfrm>
            <a:prstGeom prst="rect">
              <a:avLst/>
            </a:prstGeom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8234970-142D-23BA-C23D-EE54F8E55E36}"/>
              </a:ext>
            </a:extLst>
          </p:cNvPr>
          <p:cNvGrpSpPr/>
          <p:nvPr/>
        </p:nvGrpSpPr>
        <p:grpSpPr>
          <a:xfrm>
            <a:off x="618962" y="5346603"/>
            <a:ext cx="2785582" cy="261610"/>
            <a:chOff x="4254899" y="4097647"/>
            <a:chExt cx="2785582" cy="261610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F5C1ADCF-70D6-DE2A-F10E-5222594668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56254" t="33277" r="39061" b="53652"/>
            <a:stretch/>
          </p:blipFill>
          <p:spPr>
            <a:xfrm>
              <a:off x="4254899" y="4109876"/>
              <a:ext cx="169069" cy="197644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155ADC4-7479-306E-A237-34C1AC946156}"/>
                </a:ext>
              </a:extLst>
            </p:cNvPr>
            <p:cNvSpPr txBox="1"/>
            <p:nvPr/>
          </p:nvSpPr>
          <p:spPr>
            <a:xfrm>
              <a:off x="4364744" y="4097647"/>
              <a:ext cx="26757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기술적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F1BF168B-A23E-DFDF-AEE6-FB052F5A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58" t="75952" r="63392"/>
            <a:stretch/>
          </p:blipFill>
          <p:spPr>
            <a:xfrm>
              <a:off x="5080487" y="4152557"/>
              <a:ext cx="65404" cy="151789"/>
            </a:xfrm>
            <a:prstGeom prst="rect">
              <a:avLst/>
            </a:prstGeom>
          </p:spPr>
        </p:pic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328E347-5ADB-1405-14D2-004FC53C8252}"/>
              </a:ext>
            </a:extLst>
          </p:cNvPr>
          <p:cNvGrpSpPr/>
          <p:nvPr/>
        </p:nvGrpSpPr>
        <p:grpSpPr>
          <a:xfrm>
            <a:off x="4282451" y="4531116"/>
            <a:ext cx="2281000" cy="261610"/>
            <a:chOff x="8107600" y="3298195"/>
            <a:chExt cx="2281000" cy="261610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3B1437C8-709C-0324-B9D1-C6A1D2F9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06" t="87256" r="55802" b="1407"/>
            <a:stretch/>
          </p:blipFill>
          <p:spPr>
            <a:xfrm>
              <a:off x="8107600" y="3347782"/>
              <a:ext cx="259556" cy="171450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845F410-A838-EE77-1CFC-96B65C6A8C3E}"/>
                </a:ext>
              </a:extLst>
            </p:cNvPr>
            <p:cNvSpPr txBox="1"/>
            <p:nvPr/>
          </p:nvSpPr>
          <p:spPr>
            <a:xfrm>
              <a:off x="8325353" y="3298195"/>
              <a:ext cx="206324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공시지가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/m</a:t>
              </a:r>
              <a:r>
                <a:rPr lang="en-US" altLang="ko-KR" sz="1100" kern="800" baseline="300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BCCFB114-CD0D-909C-DA56-06E8FB88F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3458" t="75952" r="63392"/>
            <a:stretch/>
          </p:blipFill>
          <p:spPr>
            <a:xfrm>
              <a:off x="9040758" y="3353117"/>
              <a:ext cx="65404" cy="151789"/>
            </a:xfrm>
            <a:prstGeom prst="rect">
              <a:avLst/>
            </a:prstGeom>
          </p:spPr>
        </p:pic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1271AE95-A9AB-7140-4C58-28B905E8B157}"/>
              </a:ext>
            </a:extLst>
          </p:cNvPr>
          <p:cNvGrpSpPr/>
          <p:nvPr/>
        </p:nvGrpSpPr>
        <p:grpSpPr>
          <a:xfrm>
            <a:off x="4280601" y="4799596"/>
            <a:ext cx="3590951" cy="261610"/>
            <a:chOff x="8105750" y="3566675"/>
            <a:chExt cx="3590951" cy="261610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7DD826E3-EC9F-A664-90B3-9F140DC16E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9068" t="87759" r="44136" b="3133"/>
            <a:stretch/>
          </p:blipFill>
          <p:spPr>
            <a:xfrm>
              <a:off x="8105750" y="3623091"/>
              <a:ext cx="245269" cy="137718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E6F8E21-CC79-69F8-92D5-5BE54B31E1F5}"/>
                </a:ext>
              </a:extLst>
            </p:cNvPr>
            <p:cNvSpPr txBox="1"/>
            <p:nvPr/>
          </p:nvSpPr>
          <p:spPr>
            <a:xfrm>
              <a:off x="8325353" y="3566675"/>
              <a:ext cx="33713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공시지가 대비 연간 부지 임대료 비율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(%)</a:t>
              </a:r>
            </a:p>
          </p:txBody>
        </p:sp>
      </p:grp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71F132A6-8131-97DB-7F55-B9F360902802}"/>
              </a:ext>
            </a:extLst>
          </p:cNvPr>
          <p:cNvGrpSpPr/>
          <p:nvPr/>
        </p:nvGrpSpPr>
        <p:grpSpPr>
          <a:xfrm>
            <a:off x="4268695" y="5029367"/>
            <a:ext cx="2370957" cy="261610"/>
            <a:chOff x="8093844" y="3796446"/>
            <a:chExt cx="2370957" cy="26161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CA41A7C-A7C3-A411-D0B6-221D4289C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0167" t="88196" r="32707" b="4054"/>
            <a:stretch/>
          </p:blipFill>
          <p:spPr>
            <a:xfrm>
              <a:off x="8093844" y="3861341"/>
              <a:ext cx="257175" cy="117179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0B2B207-73B7-F056-4E17-A45B88EA9D09}"/>
                </a:ext>
              </a:extLst>
            </p:cNvPr>
            <p:cNvSpPr txBox="1"/>
            <p:nvPr/>
          </p:nvSpPr>
          <p:spPr>
            <a:xfrm>
              <a:off x="8325353" y="3796446"/>
              <a:ext cx="213944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태양광 설비당 필요면적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</a:t>
              </a:r>
              <a:r>
                <a:rPr lang="en-US" altLang="ko-KR" sz="1100" kern="800" baseline="300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/kW)</a:t>
              </a:r>
            </a:p>
          </p:txBody>
        </p:sp>
      </p:grpSp>
      <p:graphicFrame>
        <p:nvGraphicFramePr>
          <p:cNvPr id="76" name="표 75">
            <a:extLst>
              <a:ext uri="{FF2B5EF4-FFF2-40B4-BE49-F238E27FC236}">
                <a16:creationId xmlns:a16="http://schemas.microsoft.com/office/drawing/2014/main" id="{83FE25EC-B27F-DF68-EDB4-6764B0773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307119"/>
              </p:ext>
            </p:extLst>
          </p:nvPr>
        </p:nvGraphicFramePr>
        <p:xfrm>
          <a:off x="7174774" y="2740678"/>
          <a:ext cx="4783041" cy="3187349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134594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134594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163455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648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1,366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1,720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운영비용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20.5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25.8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/kW/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 대비 연간 부지 임대료 비율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기대이율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5 %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재무적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(%)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4.5 %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1266907-4B39-57D8-678C-FA10E307D8BA}"/>
              </a:ext>
            </a:extLst>
          </p:cNvPr>
          <p:cNvSpPr txBox="1"/>
          <p:nvPr/>
        </p:nvSpPr>
        <p:spPr>
          <a:xfrm>
            <a:off x="2231533" y="2245052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산정식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8A7DA-E0A2-9015-267E-548B33691BFB}"/>
              </a:ext>
            </a:extLst>
          </p:cNvPr>
          <p:cNvSpPr txBox="1"/>
          <p:nvPr/>
        </p:nvSpPr>
        <p:spPr>
          <a:xfrm>
            <a:off x="7740686" y="2270739"/>
            <a:ext cx="3651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균등화 발전단가 산정을 위한 전제조건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225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1AC39-3ED1-2FA8-A7BB-EE48351EF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BCD47-6C52-9B07-2D9C-CD53676D842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AB28A-BE6C-A5A4-5715-DBF5AE75B54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1C77BB-FEB4-2551-63B2-D60BE6ED3378}"/>
              </a:ext>
            </a:extLst>
          </p:cNvPr>
          <p:cNvSpPr/>
          <p:nvPr/>
        </p:nvSpPr>
        <p:spPr>
          <a:xfrm>
            <a:off x="185247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8B7F0A9C-ED02-D06E-933F-A533358B21D6}"/>
              </a:ext>
            </a:extLst>
          </p:cNvPr>
          <p:cNvSpPr/>
          <p:nvPr/>
        </p:nvSpPr>
        <p:spPr>
          <a:xfrm>
            <a:off x="883707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6905D8-C7EA-62D5-F0AF-58A3273BBC1A}"/>
              </a:ext>
            </a:extLst>
          </p:cNvPr>
          <p:cNvSpPr txBox="1"/>
          <p:nvPr/>
        </p:nvSpPr>
        <p:spPr>
          <a:xfrm>
            <a:off x="819459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291877-5D60-066E-3B86-F3CB7DE82477}"/>
              </a:ext>
            </a:extLst>
          </p:cNvPr>
          <p:cNvSpPr txBox="1"/>
          <p:nvPr/>
        </p:nvSpPr>
        <p:spPr>
          <a:xfrm>
            <a:off x="200653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73C854-EBC3-E5F2-D6C8-D6410BE75781}"/>
              </a:ext>
            </a:extLst>
          </p:cNvPr>
          <p:cNvGrpSpPr/>
          <p:nvPr/>
        </p:nvGrpSpPr>
        <p:grpSpPr>
          <a:xfrm>
            <a:off x="958985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CC751A8-4381-4C3B-666B-C749C19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CAACD1-71BB-E68F-1069-0C4C8C40E5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409DD2-65A5-BC4A-AAE8-95887777ABC8}"/>
              </a:ext>
            </a:extLst>
          </p:cNvPr>
          <p:cNvGrpSpPr/>
          <p:nvPr/>
        </p:nvGrpSpPr>
        <p:grpSpPr>
          <a:xfrm>
            <a:off x="986391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9A2B41C-5BF1-7813-311F-B480F697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CE27BE-1BEB-1706-6B96-C85CB0D85641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156FC04-E0E6-3A4E-7C09-662F46C3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870297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25DBF8-5811-E281-FD7E-7D97426DC3A4}"/>
              </a:ext>
            </a:extLst>
          </p:cNvPr>
          <p:cNvGrpSpPr/>
          <p:nvPr/>
        </p:nvGrpSpPr>
        <p:grpSpPr>
          <a:xfrm>
            <a:off x="935401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F1FE83-F1EB-88C1-183B-E6397BF4AB2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762E3B0-77ED-4174-AC65-2747AF64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A5C07E-F4E9-8CB4-D148-D8AF4227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747DDFFA-98A6-434E-2721-291CCD43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30" y="2207239"/>
            <a:ext cx="3755502" cy="873957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C4D72A-68A9-3641-BA71-4C5172382E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852477"/>
              </p:ext>
            </p:extLst>
          </p:nvPr>
        </p:nvGraphicFramePr>
        <p:xfrm>
          <a:off x="5966122" y="2298843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321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9AEB9-5C3E-FA32-10EA-98C1604F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580E8-F561-612D-29DD-68B54D75018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8347-57D7-C6D2-6909-D6B14C4B07A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C9E56-8E13-063A-C089-D0E90BAB8455}"/>
              </a:ext>
            </a:extLst>
          </p:cNvPr>
          <p:cNvSpPr/>
          <p:nvPr/>
        </p:nvSpPr>
        <p:spPr>
          <a:xfrm>
            <a:off x="177401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사각형: 둥근 모서리 16">
            <a:extLst>
              <a:ext uri="{FF2B5EF4-FFF2-40B4-BE49-F238E27FC236}">
                <a16:creationId xmlns:a16="http://schemas.microsoft.com/office/drawing/2014/main" id="{F1652DF7-1F4B-EF41-3258-65810CCCDE15}"/>
              </a:ext>
            </a:extLst>
          </p:cNvPr>
          <p:cNvSpPr/>
          <p:nvPr/>
        </p:nvSpPr>
        <p:spPr>
          <a:xfrm>
            <a:off x="532435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504FB-ED55-843A-EDA1-AB4FC3AE3FEF}"/>
              </a:ext>
            </a:extLst>
          </p:cNvPr>
          <p:cNvSpPr txBox="1"/>
          <p:nvPr/>
        </p:nvSpPr>
        <p:spPr>
          <a:xfrm>
            <a:off x="468187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F1A4A-8788-F212-4F17-6A352D550FA5}"/>
              </a:ext>
            </a:extLst>
          </p:cNvPr>
          <p:cNvSpPr txBox="1"/>
          <p:nvPr/>
        </p:nvSpPr>
        <p:spPr>
          <a:xfrm>
            <a:off x="177041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1BF062-F832-F0D0-21A4-5657784C045D}"/>
              </a:ext>
            </a:extLst>
          </p:cNvPr>
          <p:cNvGrpSpPr/>
          <p:nvPr/>
        </p:nvGrpSpPr>
        <p:grpSpPr>
          <a:xfrm>
            <a:off x="607713" y="3379753"/>
            <a:ext cx="2748221" cy="273362"/>
            <a:chOff x="612556" y="3379753"/>
            <a:chExt cx="2748221" cy="2733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214F43-26D8-1498-CFEA-6E8B7063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C2F76-C3A6-F00F-735D-C7C71E4E90E7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68F09-C26C-820B-16ED-993B5EE7267C}"/>
              </a:ext>
            </a:extLst>
          </p:cNvPr>
          <p:cNvGrpSpPr/>
          <p:nvPr/>
        </p:nvGrpSpPr>
        <p:grpSpPr>
          <a:xfrm>
            <a:off x="635119" y="3777527"/>
            <a:ext cx="3139558" cy="301135"/>
            <a:chOff x="656761" y="3747138"/>
            <a:chExt cx="3139558" cy="3011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C651232-766F-F7D2-0D62-FB39FD58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23CC25-B1C7-F7F3-73EC-6DDBDB9ECD3D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92A4E68-D7F4-DEE8-A168-304466C2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19025" y="3879099"/>
            <a:ext cx="65404" cy="15178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B607EA-78B0-3658-533D-E63CCF3F6EDF}"/>
              </a:ext>
            </a:extLst>
          </p:cNvPr>
          <p:cNvGrpSpPr/>
          <p:nvPr/>
        </p:nvGrpSpPr>
        <p:grpSpPr>
          <a:xfrm>
            <a:off x="584129" y="4253291"/>
            <a:ext cx="2771805" cy="261610"/>
            <a:chOff x="588972" y="4409750"/>
            <a:chExt cx="2771805" cy="2616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FA8F0-03E5-8E1D-5172-BF9FCBF60D35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A48BAA-10E5-939A-C0F8-B1258D68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6D091F3-8526-1D90-166C-5596B551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799D8CC-EED6-7E3D-8554-34D4DBF1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77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69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0FA5-5A6C-133A-C4E1-CEFFAABC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46547-168F-7F9D-A2F6-4FAD7A3CDBB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기술적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9DAE7-A3CF-2524-3206-0A75C6E5E6B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168F4-8635-B982-D820-6ECFA0875877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ADC8C174-4C74-1A5D-4E60-8DE346E0B10E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1C587-C96D-9327-00D7-AB19C69D8C0D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0E2C3-E5E9-ACAB-F880-6EF77E56B008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1CFB2143-3D9F-EA73-EE84-E532E666AE48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303C-56E2-9E8D-2857-C3C5B0EF8CE4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7C0C-8D0A-9A5F-D443-A60A4E7905D1}"/>
              </a:ext>
            </a:extLst>
          </p:cNvPr>
          <p:cNvSpPr/>
          <p:nvPr/>
        </p:nvSpPr>
        <p:spPr>
          <a:xfrm>
            <a:off x="2881308" y="259368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차이점에 대한 이유</a:t>
            </a:r>
          </a:p>
        </p:txBody>
      </p:sp>
    </p:spTree>
    <p:extLst>
      <p:ext uri="{BB962C8B-B14F-4D97-AF65-F5344CB8AC3E}">
        <p14:creationId xmlns:p14="http://schemas.microsoft.com/office/powerpoint/2010/main" val="3152639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기후변화 대응을 위해 지속가능한 재생에너지를 적극 활용해야 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재생에너지는 태양광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 등 다양하게 존재함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전세계적으로 수력과 풍력이 많은 비중을 차지하는 것에 비해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경우 자연 조건상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에너지를 활용하는 것이 가장 적합함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 발전량은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국내 전체 재생에너지 발전량의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62.5%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C83AD5-EA40-ED92-2F6F-3114F7D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" y="3462671"/>
            <a:ext cx="5078077" cy="30655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D9F287-47CB-F026-4368-D75246A6ED1A}"/>
              </a:ext>
            </a:extLst>
          </p:cNvPr>
          <p:cNvSpPr/>
          <p:nvPr/>
        </p:nvSpPr>
        <p:spPr>
          <a:xfrm>
            <a:off x="6314879" y="1050806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주장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현황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22F-60E8-008E-A8AF-5EE8FEF5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F62EF-C503-2955-02D2-81A80A00797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시장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A23ED-FA53-9338-2E42-A7FEDD7D54E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9CBCFD-7BA0-6AB6-A8C9-5C91ED957DA1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8228773B-FAEB-A140-7828-5B60EBA91302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79A91-5492-AFD7-F1FA-F95B199F1BF3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41209-5277-ACCB-DD4A-CFA6007BDAD2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C212015C-B530-2140-80C2-FC2021D7023E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627EF-8DF6-0F4D-B79B-D312F60D415A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21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3431C4-7628-3E78-A295-9407EDD64DDA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29AD1697-B399-E647-871D-D923458689D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78641A-21CB-290F-52EA-6EEA8D4CB20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61D99A-385F-DEFF-4544-C18E8439D978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4EB16D41-1C39-600D-0522-2CAF02E7AD4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D85864-6DC8-B8FC-5F40-A023F5274B47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E2028C-426D-297C-63EA-B6A8E0CF0A4A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3FE15D87-8BBF-E622-5A75-278F7311DB54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E54D28-5DE9-2FE9-9C16-68AEEE14F941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 descr="다채로움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1312A37-A875-AD9C-3D43-1EFF0C843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57" y="1390538"/>
            <a:ext cx="3519062" cy="5080141"/>
          </a:xfrm>
          <a:prstGeom prst="rect">
            <a:avLst/>
          </a:prstGeom>
        </p:spPr>
      </p:pic>
      <p:pic>
        <p:nvPicPr>
          <p:cNvPr id="17" name="그림 16" descr="지도, 나무, 밤, 자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74D7ED5-78EF-2C7E-A878-E9C1A77983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469" y="1390537"/>
            <a:ext cx="3519062" cy="5080142"/>
          </a:xfrm>
          <a:prstGeom prst="rect">
            <a:avLst/>
          </a:prstGeom>
        </p:spPr>
      </p:pic>
      <p:pic>
        <p:nvPicPr>
          <p:cNvPr id="18" name="그림 17" descr="어둠, 스크린샷, 밤, 나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5DD932D-8936-6D46-5B14-14E078F1E9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93" y="1272625"/>
            <a:ext cx="3570796" cy="519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D8522A3-6B8B-07F2-EF85-4C336A237DC2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C641766E-EEEB-983E-06C8-99062DEEDEFE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99D9E-007B-1D91-6AB2-1422CAE5BF62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B218E7-2A08-40B5-C3DA-22792E9F7710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524384F1-596C-C793-55B2-27C226DA23DB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89393-6C29-1718-9E23-E2B2C4F6B488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BBACA0-D9D4-938D-BEC7-09911CD63F4D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B9F72332-B072-6ABD-872A-B6496B90758F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F39899-54C6-ED48-F3B0-AC6A83DFAF72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D435D2D-90F0-E365-DFED-1E44BFEE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9804"/>
            <a:ext cx="3319501" cy="4764560"/>
          </a:xfrm>
          <a:prstGeom prst="rect">
            <a:avLst/>
          </a:prstGeom>
        </p:spPr>
      </p:pic>
      <p:pic>
        <p:nvPicPr>
          <p:cNvPr id="17" name="그림 16" descr="텍스트, 지도, 스크린샷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DDA7D28-03D4-0DA4-B4A6-14E7ED351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6249" y="1549804"/>
            <a:ext cx="3319501" cy="4764560"/>
          </a:xfrm>
          <a:prstGeom prst="rect">
            <a:avLst/>
          </a:prstGeom>
        </p:spPr>
      </p:pic>
      <p:pic>
        <p:nvPicPr>
          <p:cNvPr id="18" name="그림 17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8CEEE93-68F5-2DF4-C4B8-0A6A0E67A0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40" y="1549804"/>
            <a:ext cx="3319501" cy="4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8CDBA60-4E3B-1767-3816-CA19B94B58D0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" name="사각형: 둥근 모서리 16">
            <a:extLst>
              <a:ext uri="{FF2B5EF4-FFF2-40B4-BE49-F238E27FC236}">
                <a16:creationId xmlns:a16="http://schemas.microsoft.com/office/drawing/2014/main" id="{22DAE935-76E8-D73C-87A6-DACC1AAFDE01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A4F69B-0752-5B59-20BD-B06C19FF1B9A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493E3A6-7513-2783-EB18-A39399327985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1" name="사각형: 둥근 모서리 16">
            <a:extLst>
              <a:ext uri="{FF2B5EF4-FFF2-40B4-BE49-F238E27FC236}">
                <a16:creationId xmlns:a16="http://schemas.microsoft.com/office/drawing/2014/main" id="{63C31164-BC67-970C-5CA1-9D1B522E4EEC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42ED0E-E9EE-11FA-6929-7A0DAE8A4AD6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96B3111-2A6D-52D2-E7FB-D04A30A5DB22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사각형: 둥근 모서리 16">
            <a:extLst>
              <a:ext uri="{FF2B5EF4-FFF2-40B4-BE49-F238E27FC236}">
                <a16:creationId xmlns:a16="http://schemas.microsoft.com/office/drawing/2014/main" id="{F0F8C20E-5F4D-ACF4-EB1E-38EC45EA4085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263565-D2BC-B388-4194-D0043059BEB5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6" name="그림 15" descr="지도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3419FD-8745-FA84-63FD-BB38F9F4DA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49805"/>
            <a:ext cx="3319501" cy="4764559"/>
          </a:xfrm>
          <a:prstGeom prst="rect">
            <a:avLst/>
          </a:prstGeom>
        </p:spPr>
      </p:pic>
      <p:pic>
        <p:nvPicPr>
          <p:cNvPr id="17" name="그림 16" descr="지도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13302E7-4E0E-DCF1-661B-E0F060D98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855" y="1549804"/>
            <a:ext cx="3319500" cy="4764559"/>
          </a:xfrm>
          <a:prstGeom prst="rect">
            <a:avLst/>
          </a:prstGeom>
        </p:spPr>
      </p:pic>
      <p:pic>
        <p:nvPicPr>
          <p:cNvPr id="18" name="그림 17" descr="스크린샷, 텍스트, 컴퓨터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9B3F7E-C951-79B4-BBF0-5E31F97483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740" y="1549803"/>
            <a:ext cx="3319501" cy="476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8FCB3-5B54-9DDF-222D-E5918661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0" y="3582476"/>
            <a:ext cx="5125738" cy="2691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A5B28-75FC-C711-AA49-3429E90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4" y="3577320"/>
            <a:ext cx="5130895" cy="2696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8AF7F-326D-71D5-6C97-15B68EED316C}"/>
              </a:ext>
            </a:extLst>
          </p:cNvPr>
          <p:cNvSpPr txBox="1"/>
          <p:nvPr/>
        </p:nvSpPr>
        <p:spPr>
          <a:xfrm>
            <a:off x="1409283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30CCC-80B7-3BB9-F1EF-766AB83168A3}"/>
              </a:ext>
            </a:extLst>
          </p:cNvPr>
          <p:cNvSpPr txBox="1"/>
          <p:nvPr/>
        </p:nvSpPr>
        <p:spPr>
          <a:xfrm>
            <a:off x="281940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26216-9E8B-9297-8AB2-B0AC469C0DD4}"/>
              </a:ext>
            </a:extLst>
          </p:cNvPr>
          <p:cNvSpPr txBox="1"/>
          <p:nvPr/>
        </p:nvSpPr>
        <p:spPr>
          <a:xfrm>
            <a:off x="5869239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75818-CE8C-F7B3-EDE0-4540116EF67B}"/>
              </a:ext>
            </a:extLst>
          </p:cNvPr>
          <p:cNvSpPr txBox="1"/>
          <p:nvPr/>
        </p:nvSpPr>
        <p:spPr>
          <a:xfrm>
            <a:off x="10617813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104B9-A46A-CF57-E7D1-8D5ED82B750D}"/>
              </a:ext>
            </a:extLst>
          </p:cNvPr>
          <p:cNvSpPr txBox="1"/>
          <p:nvPr/>
        </p:nvSpPr>
        <p:spPr>
          <a:xfrm>
            <a:off x="5043287" y="3383618"/>
            <a:ext cx="44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4BC9-D3BE-ED32-BB6B-9CB91F1AEB48}"/>
              </a:ext>
            </a:extLst>
          </p:cNvPr>
          <p:cNvSpPr txBox="1"/>
          <p:nvPr/>
        </p:nvSpPr>
        <p:spPr>
          <a:xfrm>
            <a:off x="7273160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인구밀도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496-9DE5-6C15-3886-01F7E10A238D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BD011A4B-50AF-C017-C3D9-8C1FA2B01F1B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23B37-8501-0C2E-3A89-6FFAE1977EF1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7897-45B9-DC5C-15DB-A3D23BC7D980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시군별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4354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잠재량이란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11171555" cy="22872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 에너지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105790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해당 지역에 재생에너지의 총량을 의미함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잠재량은 일사량이 높은 곳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 잠재량은 풍력밀도가 높은 지역에 많음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태양과 가까운 적도 지방에 가까울수록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일사량이 높아지고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이에 따라 태양광 잠재량도 높아짐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태양광발전이란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태양광을 흡수하여 기전력을 발생시키는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광전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효과를 이용하여 태양광 에너지를 직접 전기에너지로 변환시키는 발전방식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D8DF59-363D-2317-C821-ECE07FBE8FF2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법적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학문적 정의</a:t>
            </a:r>
            <a:endParaRPr lang="en-US" altLang="ko-K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아는 내용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x)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097D4D-12EE-592C-3308-E62C34666BBB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저번에 활용한 슬라이드</a:t>
            </a:r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DAF-EE3D-E96D-B8ED-CD55F9F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23D14-949B-3443-647D-C304ADF8C1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분석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320A-B1BE-6798-308C-B22E0DC55A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BA00FA-14D0-C053-3F85-FC8B7854F2FA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DBF1CF3B-1D1B-A905-83D3-A98C3DD15CB6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454D7-A5B7-C19E-DC9C-CF3F4B7D8E58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D434-D9B9-2FEA-ECF9-0CA180C174D7}"/>
              </a:ext>
            </a:extLst>
          </p:cNvPr>
          <p:cNvSpPr txBox="1"/>
          <p:nvPr/>
        </p:nvSpPr>
        <p:spPr>
          <a:xfrm>
            <a:off x="8258175" y="5199618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96A1A-5368-D531-251A-E700FC70388C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사례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61FAE-0F95-8D63-3C2B-9561A49C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16"/>
              </p:ext>
            </p:extLst>
          </p:nvPr>
        </p:nvGraphicFramePr>
        <p:xfrm>
          <a:off x="6545028" y="2347449"/>
          <a:ext cx="4534452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9835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본연구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13,386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4346FED-F513-7D4F-B3DE-B836D1CE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55682"/>
              </p:ext>
            </p:extLst>
          </p:nvPr>
        </p:nvGraphicFramePr>
        <p:xfrm>
          <a:off x="11956847" y="107521"/>
          <a:ext cx="4213060" cy="2718118"/>
        </p:xfrm>
        <a:graphic>
          <a:graphicData uri="http://schemas.openxmlformats.org/drawingml/2006/table">
            <a:tbl>
              <a:tblPr/>
              <a:tblGrid>
                <a:gridCol w="167150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9879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494880626"/>
                    </a:ext>
                  </a:extLst>
                </a:gridCol>
              </a:tblGrid>
              <a:tr h="3330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3312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E06501-7BDD-A60A-575D-1AA498EE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06"/>
              </p:ext>
            </p:extLst>
          </p:nvPr>
        </p:nvGraphicFramePr>
        <p:xfrm>
          <a:off x="11956847" y="3046726"/>
          <a:ext cx="4213058" cy="2873516"/>
        </p:xfrm>
        <a:graphic>
          <a:graphicData uri="http://schemas.openxmlformats.org/drawingml/2006/table">
            <a:tbl>
              <a:tblPr/>
              <a:tblGrid>
                <a:gridCol w="835751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35751">
                  <a:extLst>
                    <a:ext uri="{9D8B030D-6E8A-4147-A177-3AD203B41FA5}">
                      <a16:colId xmlns:a16="http://schemas.microsoft.com/office/drawing/2014/main" val="2807790764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기술적잠재량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시나리오별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최소</a:t>
                      </a:r>
                      <a:r>
                        <a:rPr lang="en-US" altLang="ko-KR" sz="900" dirty="0"/>
                        <a:t>: 6.4 TWh</a:t>
                      </a:r>
                    </a:p>
                    <a:p>
                      <a:pPr latinLnBrk="1"/>
                      <a:r>
                        <a:rPr lang="ko-KR" altLang="en-US" sz="900" dirty="0"/>
                        <a:t>중간</a:t>
                      </a:r>
                      <a:r>
                        <a:rPr lang="en-US" altLang="ko-KR" sz="900" dirty="0"/>
                        <a:t>: 11.2 TWh</a:t>
                      </a:r>
                    </a:p>
                    <a:p>
                      <a:pPr latinLnBrk="1"/>
                      <a:r>
                        <a:rPr lang="ko-KR" altLang="en-US" sz="900" dirty="0"/>
                        <a:t>최대</a:t>
                      </a:r>
                      <a:r>
                        <a:rPr lang="en-US" altLang="ko-KR" sz="900" dirty="0"/>
                        <a:t>: 24.7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97D357-D2A2-17CC-809B-3183166C9586}"/>
              </a:ext>
            </a:extLst>
          </p:cNvPr>
          <p:cNvSpPr/>
          <p:nvPr/>
        </p:nvSpPr>
        <p:spPr>
          <a:xfrm>
            <a:off x="1766593" y="3648245"/>
            <a:ext cx="2640307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그림 추가</a:t>
            </a:r>
          </a:p>
        </p:txBody>
      </p:sp>
    </p:spTree>
    <p:extLst>
      <p:ext uri="{BB962C8B-B14F-4D97-AF65-F5344CB8AC3E}">
        <p14:creationId xmlns:p14="http://schemas.microsoft.com/office/powerpoint/2010/main" val="3632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B83F4-9C96-12DD-4F8E-F29BB94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8" y="4174124"/>
            <a:ext cx="2047648" cy="218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D75AF-9D9B-80D1-DD11-D0F6E53D7520}"/>
              </a:ext>
            </a:extLst>
          </p:cNvPr>
          <p:cNvSpPr txBox="1"/>
          <p:nvPr/>
        </p:nvSpPr>
        <p:spPr>
          <a:xfrm>
            <a:off x="2001674" y="3857752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3B2F2-B0C6-2D17-EE57-2B4A91A2B106}"/>
              </a:ext>
            </a:extLst>
          </p:cNvPr>
          <p:cNvSpPr txBox="1"/>
          <p:nvPr/>
        </p:nvSpPr>
        <p:spPr>
          <a:xfrm>
            <a:off x="8959716" y="6533811"/>
            <a:ext cx="333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(2021),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고해상도 태양광 기상자원지도 설명자료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https://data.kma.go.kr/data/weatherResourceMap/selectWeatherResourceMapSla.do#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95E6FB-279C-28B3-DF42-35B025AB9F47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4B087E-2C69-31E3-5098-182E66298145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2DE35E-9EB1-6D90-AFFA-692DB14EDB6D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830E7-A030-6E04-1026-9AD2D5416E60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AF407D-1019-B730-5C84-3A1E5E3A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64854"/>
              </p:ext>
            </p:extLst>
          </p:nvPr>
        </p:nvGraphicFramePr>
        <p:xfrm>
          <a:off x="404468" y="4283347"/>
          <a:ext cx="6234490" cy="1851660"/>
        </p:xfrm>
        <a:graphic>
          <a:graphicData uri="http://schemas.openxmlformats.org/drawingml/2006/table">
            <a:tbl>
              <a:tblPr/>
              <a:tblGrid>
                <a:gridCol w="140341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국립기상과학원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14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유형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수평면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경사면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측정 기간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2012.01 ~ 2019.12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2016.07 ~ 2021.06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및 방법론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천리안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호 위성영상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국지예보모델 일사량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+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고해상도 지형기반 보정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151.3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285.6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150.6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286.0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웹사이트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http://www.greenmap.go.kr/kr/main.do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FE00E392-BCAC-0A4E-A1B5-058F27CB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35" y="4196859"/>
            <a:ext cx="1729781" cy="2336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FC7CC-30D2-8058-EBEB-47C90B15AC4F}"/>
              </a:ext>
            </a:extLst>
          </p:cNvPr>
          <p:cNvSpPr txBox="1"/>
          <p:nvPr/>
        </p:nvSpPr>
        <p:spPr>
          <a:xfrm>
            <a:off x="7181445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B11DE-6BEC-216D-CE57-6E952FC88099}"/>
              </a:ext>
            </a:extLst>
          </p:cNvPr>
          <p:cNvSpPr txBox="1"/>
          <p:nvPr/>
        </p:nvSpPr>
        <p:spPr>
          <a:xfrm>
            <a:off x="9441884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국립기상과학원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157C5-4F5A-12FA-5AB4-A2047C9C606F}"/>
              </a:ext>
            </a:extLst>
          </p:cNvPr>
          <p:cNvSpPr txBox="1"/>
          <p:nvPr/>
        </p:nvSpPr>
        <p:spPr>
          <a:xfrm>
            <a:off x="6826177" y="6514525"/>
            <a:ext cx="162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태양에너지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https://kier-solar.org/user/notices/1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426B1-5E95-82FC-D848-C68A8D3E202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D2C7-9667-BE3A-FAE8-38E6D27C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890B-BCF0-2E7D-B32F-5E1CC4EB223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F6BE2-B7D3-2E89-8D99-FA3406DA868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8F78F0-6357-E496-1BEF-C99E65A068D5}"/>
              </a:ext>
            </a:extLst>
          </p:cNvPr>
          <p:cNvGrpSpPr/>
          <p:nvPr/>
        </p:nvGrpSpPr>
        <p:grpSpPr>
          <a:xfrm>
            <a:off x="181883" y="1484687"/>
            <a:ext cx="5504541" cy="226119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CB480F-2CB0-902F-CB0C-57E961ECDB9F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FCE808-D463-3005-58B1-B1CC0E74FA31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75D582D-0DEA-E21E-116E-C6FCF11727D5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C3E26-B6ED-A010-C1FF-CFEA827C4DCC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621E-1F16-BFD0-3653-A7FABEEEF7E3}"/>
              </a:ext>
            </a:extLst>
          </p:cNvPr>
          <p:cNvSpPr txBox="1"/>
          <p:nvPr/>
        </p:nvSpPr>
        <p:spPr>
          <a:xfrm>
            <a:off x="181884" y="1673570"/>
            <a:ext cx="569313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자원지도 분석 시스템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신재생에너지원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법적환경 규제 파악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일사량 유형별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편입면적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행정구역별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부재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C1C65-8BCA-4121-9BB7-10BA730F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8" y="3883730"/>
            <a:ext cx="4562814" cy="2727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F8A00-F8CF-CA52-8248-D3BDB3CD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89" y="300382"/>
            <a:ext cx="5027307" cy="645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6F20F1-15BA-AC9E-9576-7C904692914A}"/>
              </a:ext>
            </a:extLst>
          </p:cNvPr>
          <p:cNvSpPr txBox="1"/>
          <p:nvPr/>
        </p:nvSpPr>
        <p:spPr>
          <a:xfrm>
            <a:off x="7010714" y="6527500"/>
            <a:ext cx="34669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900" dirty="0"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https://kier-solar.org/user/gis/map/sl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CC1A-ACCA-A3F3-5A7C-F068AB31DFE6}"/>
              </a:ext>
            </a:extLst>
          </p:cNvPr>
          <p:cNvSpPr/>
          <p:nvPr/>
        </p:nvSpPr>
        <p:spPr>
          <a:xfrm>
            <a:off x="9122242" y="246285"/>
            <a:ext cx="2970854" cy="363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5299D3-57A9-6A23-D9B1-BCCD58FF7251}"/>
              </a:ext>
            </a:extLst>
          </p:cNvPr>
          <p:cNvSpPr/>
          <p:nvPr/>
        </p:nvSpPr>
        <p:spPr>
          <a:xfrm>
            <a:off x="7010714" y="634486"/>
            <a:ext cx="2111528" cy="38681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A301-0661-60F6-960D-3961B4BA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9A0A-AAD3-0509-2F6F-6F3C435ED16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(2)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2E88-F631-A71E-2C62-9CCF40F81BF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64A882-1673-4713-5429-C7EA4C1D572D}"/>
              </a:ext>
            </a:extLst>
          </p:cNvPr>
          <p:cNvGrpSpPr/>
          <p:nvPr/>
        </p:nvGrpSpPr>
        <p:grpSpPr>
          <a:xfrm>
            <a:off x="181884" y="1484687"/>
            <a:ext cx="5733338" cy="228011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15B0B-1FB2-DE95-A1DA-4ABB301691F6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6EB00C-BF41-648B-BC5E-CF10908478FF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0409432-30A4-5FCD-E577-834F4B82E3A0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C7952-2139-2811-A716-F94356F4EDF6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4E8B4-BEF4-7419-44AE-8FC44E3BC434}"/>
              </a:ext>
            </a:extLst>
          </p:cNvPr>
          <p:cNvSpPr txBox="1"/>
          <p:nvPr/>
        </p:nvSpPr>
        <p:spPr>
          <a:xfrm>
            <a:off x="181884" y="1673570"/>
            <a:ext cx="5733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 부재</a:t>
            </a:r>
            <a:endParaRPr lang="en-US" altLang="ko-KR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기술적 잠재량은 연간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282.2TWh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D3EE-7990-F19C-4B5F-7BA45AAF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21" y="1484688"/>
            <a:ext cx="5093640" cy="4594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E4675F-5DE6-545E-196B-C0EF21A5EE2F}"/>
              </a:ext>
            </a:extLst>
          </p:cNvPr>
          <p:cNvSpPr/>
          <p:nvPr/>
        </p:nvSpPr>
        <p:spPr>
          <a:xfrm>
            <a:off x="6096000" y="3976775"/>
            <a:ext cx="1042626" cy="18296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476355-9783-B35A-1C22-5E749E86D3EC}"/>
              </a:ext>
            </a:extLst>
          </p:cNvPr>
          <p:cNvSpPr/>
          <p:nvPr/>
        </p:nvSpPr>
        <p:spPr>
          <a:xfrm>
            <a:off x="7338060" y="2277515"/>
            <a:ext cx="1042626" cy="9890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8BEE3-071E-2515-E511-E3ED78584144}"/>
              </a:ext>
            </a:extLst>
          </p:cNvPr>
          <p:cNvSpPr txBox="1"/>
          <p:nvPr/>
        </p:nvSpPr>
        <p:spPr>
          <a:xfrm>
            <a:off x="7445841" y="6079152"/>
            <a:ext cx="3735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https://kier-solar.org/user/potential/energy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6F4-1EEA-5018-D3B2-FD7D1BFA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C1633-D9BF-5371-8627-AC9F257106B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(3)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E43B1-9867-AAE6-E1AF-4E3B3F15E8D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B3C4C2-9C8D-51AF-A63E-2D8F40372410}"/>
              </a:ext>
            </a:extLst>
          </p:cNvPr>
          <p:cNvGrpSpPr/>
          <p:nvPr/>
        </p:nvGrpSpPr>
        <p:grpSpPr>
          <a:xfrm>
            <a:off x="181884" y="1484687"/>
            <a:ext cx="5958294" cy="2527985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0F5E71-C126-5CFB-DCD1-17AD611BCA18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94259A-B88B-3489-DA73-B712211B6157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296F35E-5F2C-78FD-21E1-8A0294142CFE}"/>
              </a:ext>
            </a:extLst>
          </p:cNvPr>
          <p:cNvSpPr/>
          <p:nvPr/>
        </p:nvSpPr>
        <p:spPr>
          <a:xfrm>
            <a:off x="527753" y="1298616"/>
            <a:ext cx="3420360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30C-20AC-C345-749C-652D593ECA1E}"/>
              </a:ext>
            </a:extLst>
          </p:cNvPr>
          <p:cNvSpPr txBox="1"/>
          <p:nvPr/>
        </p:nvSpPr>
        <p:spPr>
          <a:xfrm>
            <a:off x="473030" y="1262255"/>
            <a:ext cx="35274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신재생에너지백서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(2018, 2020)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8D55-E1F8-4F30-D576-8637E8A9A771}"/>
              </a:ext>
            </a:extLst>
          </p:cNvPr>
          <p:cNvSpPr txBox="1"/>
          <p:nvPr/>
        </p:nvSpPr>
        <p:spPr>
          <a:xfrm>
            <a:off x="181883" y="1673570"/>
            <a:ext cx="666087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도별 이론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(1km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격자기반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영향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시장 잠재량은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감소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(2017→</a:t>
            </a:r>
            <a:r>
              <a:rPr lang="en-US" altLang="ko-KR" sz="14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47.4TWh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36.2TWh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E23BB-180E-B877-DF10-4636F71A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97" y="4582516"/>
            <a:ext cx="1899766" cy="1757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C9499-2E1A-FE8C-4231-423F713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933" y="4582515"/>
            <a:ext cx="1899766" cy="1751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88778-5476-1D43-19A2-15DCE301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78" y="4582516"/>
            <a:ext cx="1892457" cy="176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74E2BF-A8FD-DE2B-563D-2EDAA5F5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0" y="4633670"/>
            <a:ext cx="4749376" cy="11466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F900BA-F7D7-65E8-6BCE-2DFD05A2F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06" y="1484687"/>
            <a:ext cx="4723810" cy="21384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85FA59-6732-358C-0310-8F50F97B2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29284" y="-2121507"/>
            <a:ext cx="5499012" cy="1990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AFBAA-A282-486D-96F8-4BC7EF8DFAC1}"/>
              </a:ext>
            </a:extLst>
          </p:cNvPr>
          <p:cNvSpPr txBox="1"/>
          <p:nvPr/>
        </p:nvSpPr>
        <p:spPr>
          <a:xfrm>
            <a:off x="7758227" y="1115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영향요인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7FF60-0B9F-436D-61AF-A82A2D05E011}"/>
              </a:ext>
            </a:extLst>
          </p:cNvPr>
          <p:cNvSpPr txBox="1"/>
          <p:nvPr/>
        </p:nvSpPr>
        <p:spPr>
          <a:xfrm>
            <a:off x="1768958" y="4222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6409E-BFC6-E2E2-B941-B4D982BA47E1}"/>
              </a:ext>
            </a:extLst>
          </p:cNvPr>
          <p:cNvSpPr txBox="1"/>
          <p:nvPr/>
        </p:nvSpPr>
        <p:spPr>
          <a:xfrm>
            <a:off x="637493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B1CC8-CBC7-2F29-15B5-3088DBAF6F78}"/>
              </a:ext>
            </a:extLst>
          </p:cNvPr>
          <p:cNvSpPr txBox="1"/>
          <p:nvPr/>
        </p:nvSpPr>
        <p:spPr>
          <a:xfrm>
            <a:off x="830234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5D6B4-F0C1-2306-6D3D-6D54108A5F02}"/>
              </a:ext>
            </a:extLst>
          </p:cNvPr>
          <p:cNvSpPr txBox="1"/>
          <p:nvPr/>
        </p:nvSpPr>
        <p:spPr>
          <a:xfrm>
            <a:off x="1022975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F5C926-71DC-E30E-60C4-B7027F2EF659}"/>
              </a:ext>
            </a:extLst>
          </p:cNvPr>
          <p:cNvSpPr txBox="1"/>
          <p:nvPr/>
        </p:nvSpPr>
        <p:spPr>
          <a:xfrm>
            <a:off x="9113597" y="6430300"/>
            <a:ext cx="284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5220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10422</TotalTime>
  <Words>2798</Words>
  <Application>Microsoft Office PowerPoint</Application>
  <PresentationFormat>와이드스크린</PresentationFormat>
  <Paragraphs>621</Paragraphs>
  <Slides>26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26</vt:i4>
      </vt:variant>
    </vt:vector>
  </HeadingPairs>
  <TitlesOfParts>
    <vt:vector size="37" baseType="lpstr">
      <vt:lpstr>Wingdings</vt:lpstr>
      <vt:lpstr>경기천년제목 Bold</vt:lpstr>
      <vt:lpstr>Arial</vt:lpstr>
      <vt:lpstr>맑은 고딕</vt:lpstr>
      <vt:lpstr>경기천년제목 Medium</vt:lpstr>
      <vt:lpstr>경기천년제목 Light</vt:lpstr>
      <vt:lpstr>KoPub돋움체 Medium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143</cp:revision>
  <dcterms:created xsi:type="dcterms:W3CDTF">2023-12-12T09:29:53Z</dcterms:created>
  <dcterms:modified xsi:type="dcterms:W3CDTF">2025-05-28T07:35:37Z</dcterms:modified>
</cp:coreProperties>
</file>